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80CED8-6F01-44C4-B03E-9B551474BA0F}" type="datetimeFigureOut">
              <a:rPr lang="ru-RU" smtClean="0"/>
              <a:t>01.04.2020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A24E48-E550-4009-AEC9-D0BA7C1EC528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9858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ГИГИЕНИЧЕСКИЕ ТРЕБОВАНИЯ К КАЧЕСТВУ ПИТЬЕВОЙ ВОДЫ.</a:t>
            </a:r>
            <a:endParaRPr lang="ru-RU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ВОДА1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28596" y="2446804"/>
            <a:ext cx="8429684" cy="4196881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"/>
            <a:ext cx="3319458" cy="7143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Питьевая вода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7158" y="571480"/>
            <a:ext cx="3714776" cy="5500726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Питьевая вода-это вода пригодная к употреблению внутрь и отвечающая установленным нормам качества.</a:t>
            </a:r>
          </a:p>
          <a:p>
            <a:r>
              <a:rPr lang="ru-RU" sz="2000" dirty="0" smtClean="0"/>
              <a:t> регламентируемым документами, которые называются Санитарными правилами и нормами (СанПиН): </a:t>
            </a:r>
            <a:endParaRPr lang="ru-RU" sz="2000" dirty="0" smtClean="0"/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2.1.4.1074-01 </a:t>
            </a:r>
            <a:r>
              <a:rPr lang="ru-RU" sz="2000" dirty="0" smtClean="0"/>
              <a:t>«Питьевая вода. Гигиенические требования к качеству воды централизованных систем водоснабжения. </a:t>
            </a:r>
            <a:r>
              <a:rPr lang="ru-RU" sz="2000" dirty="0" smtClean="0"/>
              <a:t>Контроль качества»;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• 2.1.4.1075-02 </a:t>
            </a:r>
            <a:r>
              <a:rPr lang="ru-RU" sz="2000" dirty="0" smtClean="0"/>
              <a:t>«Гигиенические требования к качеству воды нецентрализованного водоснабжения». </a:t>
            </a:r>
            <a:endParaRPr lang="ru-RU" sz="2000" dirty="0"/>
          </a:p>
        </p:txBody>
      </p:sp>
      <p:pic>
        <p:nvPicPr>
          <p:cNvPr id="6" name="Рисунок 5" descr="вода 12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423" b="1423"/>
          <a:stretch>
            <a:fillRect/>
          </a:stretch>
        </p:blipFill>
        <p:spPr>
          <a:xfrm rot="420000">
            <a:off x="3933911" y="842288"/>
            <a:ext cx="4509668" cy="3565159"/>
          </a:xfr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000132"/>
          </a:xfrm>
        </p:spPr>
        <p:txBody>
          <a:bodyPr/>
          <a:lstStyle/>
          <a:p>
            <a:r>
              <a:rPr lang="ru-RU" b="1" dirty="0" smtClean="0"/>
              <a:t>Требования к качеству воды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428736"/>
            <a:ext cx="62865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+mj-lt"/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питьевая вода должна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быть безопасной в эпидемиологическом и радиационном отношениях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2643182"/>
            <a:ext cx="8572528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794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иметь определенную температуру и обладать освежающим действием;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94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иметь определенный постоянный химический состав, не содержать избытка солей, способных оказать вредное влияние на здоровье, быть свободной от ядовитых веществ и радиоактивных загрязнений;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94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обладать определенными органолептическими свойствами (быть прозрачной, бесцветной, без посторонних запахов и привкуса);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94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содержать патогенных бактерий, яиц и личинок гельминтов.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Органолептические свойства воды</a:t>
            </a:r>
            <a:endParaRPr lang="ru-RU" sz="5400" b="1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214282" y="1920084"/>
            <a:ext cx="4281518" cy="4652187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Прозрачность-э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то </a:t>
            </a:r>
            <a:r>
              <a:rPr lang="ru-RU" dirty="0" smtClean="0"/>
              <a:t>важный показатель чистоты воды. Под </a:t>
            </a:r>
            <a:r>
              <a:rPr lang="ru-RU" dirty="0" smtClean="0"/>
              <a:t>прозрачностью </a:t>
            </a:r>
            <a:r>
              <a:rPr lang="ru-RU" dirty="0" smtClean="0"/>
              <a:t>воды понимается ее способность пропускать свет и делать видимыми предметы, находящиеся на определенной </a:t>
            </a:r>
            <a:r>
              <a:rPr lang="ru-RU" dirty="0" smtClean="0"/>
              <a:t>глубине</a:t>
            </a:r>
            <a:r>
              <a:rPr lang="ru-RU" dirty="0" smtClean="0"/>
              <a:t>. Прозрачность воды определяется количеством </a:t>
            </a:r>
            <a:r>
              <a:rPr lang="ru-RU" dirty="0" smtClean="0"/>
              <a:t>содержащихся </a:t>
            </a:r>
            <a:r>
              <a:rPr lang="ru-RU" dirty="0" smtClean="0"/>
              <a:t>в ней механических и химических </a:t>
            </a:r>
            <a:r>
              <a:rPr lang="ru-RU" dirty="0" smtClean="0"/>
              <a:t>примесей.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Прозрачность питьевой воды должна быть не менее 30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4" descr="гиг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071678"/>
            <a:ext cx="4038600" cy="3929090"/>
          </a:xfr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Цвет и запах воды</a:t>
            </a:r>
            <a:endParaRPr lang="ru-RU" sz="66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572164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i="1" dirty="0" smtClean="0">
                <a:solidFill>
                  <a:schemeClr val="accent1">
                    <a:lumMod val="75000"/>
                  </a:schemeClr>
                </a:solidFill>
              </a:rPr>
              <a:t>Цвет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Питьевая вода должна быть бесцветной. Окраска воды, как и ее мутность, делает воду неприятной для питья.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Совершенно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бесцветная вода встречается редко, например в подземных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водоносных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слоях. В открытых водоемах вода обычно имеет тот или иной оттенок. Желтоватый оттенок чаще всего свидетельствует о наличии в воде солей железа или гуминовых веществ,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образующихся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в процессе гниения или разложения растительных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остатков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1000108"/>
            <a:ext cx="4038600" cy="5354817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i="1" dirty="0" smtClean="0">
                <a:solidFill>
                  <a:schemeClr val="accent1">
                    <a:lumMod val="75000"/>
                  </a:schemeClr>
                </a:solidFill>
              </a:rPr>
              <a:t>Запах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Чистая питьевая вода не должна иметь никакого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запаха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. Любой запах указывает на присутствие в воде либо продуктов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биологического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распада растительных или животных организмов, либо каких-либо химических соединений, посторонних для питьевой воды. Например, запах сероводорода указывает на возможное наличие в воде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патогенных микроорганизмов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Вкус и температура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29223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Вкус.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Питьевая вода не должна иметь посторонних привкусов. Вкус воды зависит от ее минерального состава, температуры, концентрации растворенных в ней газов (кислорода и углекислого газа). Кипяченая вода менее вкусна вследствие потери газов и двууглекислых солей кальция и магния. Изменения вкуса воды или появление неприятного вкуса свидетельствуют о возможном наличии в ней органических веществ, продуктов распада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различных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органических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веществ.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78645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Температура.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благоприятной для питьевой воды счи­тается температура +7...+12°С. Такая вода эффективнее утоляет жажду, способствует охлаждению слизистой оболочки полости рта и пищевода и вызывает усиление деятельности слюнных желез.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 воды, имеющей температуру 5°С и ниже, приводит к подавлению желудочной секреции, нарушению пищеварения. Очень холодная вода может привести к местному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переохлаждению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носоглотки и простудным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заболеваниям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21444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Химический состав воды</a:t>
            </a:r>
            <a:endParaRPr lang="ru-RU" sz="6000" b="1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643051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природе вода практически всегда содержит большее или меньшее количество растворенных в ней минеральных солей. Степень и минеральный состав воды определяются характером почвы или фунтов, прилегающих к водоносным слоям или поверхностным  водоисточникам.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Количество минеральных солей, содержащихся в воде, выражается в мг/л.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21444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Органические вещества</a:t>
            </a:r>
            <a:endParaRPr lang="ru-RU" sz="6000" b="1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857364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Органические вещества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Из них самые важные — вещества  животного происхождения, поскольку именно они могут содержать различные патогенные микробы. Косвенным гигиеническим показателем наличия или отсутствия этих веществ в воде служит окисляемость воды.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/>
              <a:t>Окисляемость воды</a:t>
            </a:r>
            <a:endParaRPr lang="ru-RU" sz="6000" b="1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626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Окисляемость воды-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э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то количество кислорода (мг), расходуемого на полное окисление органических веществ, содержащихся в 1 л воды (обозначается — мг/л). Чем меньше в воде органических веществ, тем меньше величина расхода кислорода на полное окисление содержащихся в 1 л воды органических веществ. Например, окисляемость чистых подземных вод, как правило, не бывает бо­лее 2—4 мг/л, речных — в пределах 7 мг/л.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Одним из показателей возможного присутствия в воде органических веществ служит количество растворенного в ней кислорода (мг). В чистых водоемах растворено 3 — 6 мг/л кислорода, а в загрязненных -намного меньше, вплоть до полного отсутствия.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07157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Жесткость воды</a:t>
            </a:r>
            <a:endParaRPr lang="ru-RU" sz="6000" b="1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64305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Жесткость воды-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определяется содержанием в ней солей кальция и магния. Различают воду мягкую, умеренно жесткую и жесткую. Выделяют общую жесткость воды — жесткость сырой воды, устранимую жесткость, уменьшающуюся при кипячении или отстаивании, и неустранимую, не снижающуюся даже после кипячения воды.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жесткой воде плохо развариваются овощи и мясо, потому что находящиеся в них белки образуют с кальцием и магнием нерастворимые соединения, не усваивающиеся в кишечнике человека.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Соли железа и фтор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Соли железа.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/>
              <a:t>Вода, содержащая железо, безвредна, но в </a:t>
            </a:r>
            <a:r>
              <a:rPr lang="ru-RU" dirty="0" smtClean="0"/>
              <a:t>избыточных </a:t>
            </a:r>
            <a:r>
              <a:rPr lang="ru-RU" dirty="0" smtClean="0"/>
              <a:t>количествах оно придает ей горьковатый </a:t>
            </a:r>
            <a:r>
              <a:rPr lang="ru-RU" dirty="0" smtClean="0"/>
              <a:t>металлический </a:t>
            </a:r>
            <a:r>
              <a:rPr lang="ru-RU" dirty="0" smtClean="0"/>
              <a:t>вкус и желтую или желто-бурую окраску, снижая </a:t>
            </a:r>
            <a:r>
              <a:rPr lang="ru-RU" dirty="0" smtClean="0"/>
              <a:t>прозрачность</a:t>
            </a:r>
            <a:r>
              <a:rPr lang="ru-RU" dirty="0" smtClean="0"/>
              <a:t>. В питьевой воде допускается до 0,5 мг/л железа (в </a:t>
            </a:r>
            <a:r>
              <a:rPr lang="ru-RU" dirty="0" smtClean="0"/>
              <a:t>открытых </a:t>
            </a:r>
            <a:r>
              <a:rPr lang="ru-RU" dirty="0" smtClean="0"/>
              <a:t>водоемах) и 1,0 мг/л (в подземных источниках).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Фтор,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содержащийся в питьевой воде, оказывает значительное влияние на состояние зубов. При повышенной концентрации возникает флюороз (появление темных пятен на эмали), ведущий к разрушению. В воде должно находиться не более 1,5 мг/л фтора. Оптимальное значение 0,7-1,0 мг/л.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вода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857232"/>
            <a:ext cx="8143931" cy="557216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0352" y="285728"/>
            <a:ext cx="7772400" cy="1785950"/>
          </a:xfrm>
        </p:spPr>
        <p:txBody>
          <a:bodyPr/>
          <a:lstStyle/>
          <a:p>
            <a:pPr algn="ctr"/>
            <a:r>
              <a:rPr lang="ru-RU" sz="6600" dirty="0" smtClean="0"/>
              <a:t>Методы улучшения качества воды</a:t>
            </a:r>
            <a:endParaRPr lang="ru-RU" sz="6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качеств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047841"/>
            <a:ext cx="8072494" cy="4452993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14356"/>
            <a:ext cx="75009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улучшения качества воды применяются следующие методы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очистка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удаление взвешенных частиц;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обеззараживание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уничтожение микроорганизмов;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3) специальные методы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улучшения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органолептических свойств воды, умягчение, удаление некоторых химических веществ, фторирование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др.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77153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Очистка воды</a:t>
            </a: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Очистка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является важным этапом в общем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комплексе методов улучшения качества воды, так как улучшает ее физические и органолептические свойства.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процессе удаления из воды взвешенных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частиц удаляется и значительная часть микроорганизмов, в результате чего полная очистка воды позволяет легче и экономичнее осуществлять обеззараживание.</a:t>
            </a: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Очистка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механическим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(отстаивание),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(фильтрование) и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(коагуляция)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методами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1472" y="500042"/>
            <a:ext cx="75009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Отстаивание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процесс осветления и частичного обесцвечивания воды, осуществляемый в специальных сооружениях- отстойниках. и </a:t>
            </a: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Фильтрация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процесс более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полного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освобождения воды от взвешенных частиц, заключающийся в том, что воду пропускают через фильтрующий мелкопористый материал, чаще всего через песок с определенным размером частиц</a:t>
            </a:r>
            <a:r>
              <a:rPr lang="ru-RU" sz="3200" dirty="0"/>
              <a:t>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071546"/>
            <a:ext cx="72152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Коагуляция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представляет собой</a:t>
            </a:r>
          </a:p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химический метод очистки воды. За счет этого процесса вода становится прозрачной, улучшается показатель цветности.</a:t>
            </a:r>
          </a:p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качестве коагулянта в настоящее</a:t>
            </a:r>
          </a:p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наиболее широко применяется сульфат алюминия, образующий с бикарбонатами воды крупные хлопья гидроксида алюминия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4295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Обеззараживание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уничтожение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микроорганизмов является последним завершающим этапом обработки воды, обеспечивающим ее эпидемиологическую безопасность. Для обеззараживания воды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применяются химические (реагентные) и физические (безреагентные) методы. В лабораторных условиях для небольших объемов воды может быть использован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механический метод.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8573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Специальные способы улучшения качества воды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пец вод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928802"/>
            <a:ext cx="8358246" cy="4357718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9"/>
            <a:ext cx="7072362" cy="655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Дезодорация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удаление посторонних запахов и привкусов. Необходимость проведения такой обработки обусловливается наличием в воде запахов, связанных с жизнедеятельностью микроорганизмов, грибов, водорослей, продуктов распада и разложения органических веществ. С этой целью применяются такие методы, как озонирование, углевание, хлорирование, обработка воды перманганатом калия, перекисью водорода, фторирование через сорбционные фильтры, аэрация.</a:t>
            </a:r>
          </a:p>
          <a:p>
            <a:r>
              <a:rPr lang="ru-RU" sz="24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Дегазация воды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удаление из нее растворенных дурно пахнущих газов. Для этого применяется аэрация, т. е. разбрызгивание воды на мелкие капли в хорошо проветриваемом помещении или на открытом воздухе, в результате чего происходит выделение газов.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474345"/>
            <a:ext cx="69294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Умягчение воды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полное или частичное удаление из нее катионов кальция и магния. Умягчение проводится специальными реагентами или при помощи ионообменного и термического методов.</a:t>
            </a:r>
          </a:p>
          <a:p>
            <a:r>
              <a:rPr lang="ru-RU" sz="24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Опреснение (обессоливание)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воды чаще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производится при подготовке ее к промышленному использованию. Частичное опреснение воды осуществляется для снижения содержания в ней солей до тех величин, при которых воду можно использовать для питья (ниже 1000 мг/л). Опреснение достигается дистилляцией воды, которая производится в различных опреснителях (вакуумные, многоступенчатые, гелиотермические), ионитовых установках, а также электрохимическим способом и методом вымораживания.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724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Обезжелезивание</a:t>
            </a:r>
            <a:endParaRPr lang="ru-RU" sz="2400" u="sng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удаление из воды железа производится аэрацией с последующим отстаиванием, коагулированием, известкованием, катионированием. В настоящее время разработан метод фильтрования воды через песчаные фильтры.</a:t>
            </a:r>
          </a:p>
          <a:p>
            <a:r>
              <a:rPr lang="ru-RU" sz="2400" b="1" u="sng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Обесфторивание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освобождение природных вод от избыточного количества фтора. С этой целью применяют метод осаждения, основанный на сорбции фтора осадком гидроокиси алюминия и других адсорбентов.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***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недостатке в воде фтора ее </a:t>
            </a:r>
            <a:r>
              <a:rPr lang="ru-RU" sz="2400" b="1" u="sng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фторируют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случае загрязнения воды радиоактивными веществами ее подвергают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дезактивации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т. 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удалению радиоактивных веществ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034" y="1000108"/>
            <a:ext cx="8286744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200" i="0" u="none" strike="noStrike" cap="none" normalizeH="0" baseline="0" dirty="0" smtClean="0" bmk="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оль воды в жизнедеятельности человека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самое распространенное соединение водорода и кислорода в природе. Ее роль в жизни человека чрезвычайно велика и многообразна. Вода необходима прежде всего для поддержания гомеостаза (постоянства внутренней среды) организма.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вод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929066"/>
            <a:ext cx="5214974" cy="2550237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Заключение</a:t>
            </a:r>
            <a:endParaRPr lang="ru-RU" sz="6600" b="1" dirty="0"/>
          </a:p>
        </p:txBody>
      </p:sp>
      <p:pic>
        <p:nvPicPr>
          <p:cNvPr id="4" name="Содержимое 3" descr="заключение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1571612"/>
            <a:ext cx="7500990" cy="4714908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пасиб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9144000" cy="536792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14678" y="2786058"/>
            <a:ext cx="4714908" cy="128588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/>
              <a:t>Функции воды</a:t>
            </a:r>
            <a:r>
              <a:rPr lang="en-US" sz="6600" b="1" dirty="0" smtClean="0"/>
              <a:t>:</a:t>
            </a:r>
            <a:endParaRPr lang="ru-RU" sz="6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038600" cy="5357851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Регулирует температуру тела</a:t>
            </a:r>
            <a:r>
              <a:rPr lang="en-US" sz="2800" dirty="0" smtClean="0"/>
              <a:t>;</a:t>
            </a:r>
          </a:p>
          <a:p>
            <a:r>
              <a:rPr lang="ru-RU" sz="2800" dirty="0" smtClean="0"/>
              <a:t>Увлажняет воздух при дыхании</a:t>
            </a:r>
            <a:r>
              <a:rPr lang="en-US" sz="2800" dirty="0" smtClean="0"/>
              <a:t>;</a:t>
            </a:r>
          </a:p>
          <a:p>
            <a:r>
              <a:rPr lang="ru-RU" sz="2800" dirty="0" smtClean="0"/>
              <a:t>Обеспечивает доставку питательных веществ и кислорода ко всем клеткам тела</a:t>
            </a:r>
            <a:r>
              <a:rPr lang="en-US" sz="2800" dirty="0" smtClean="0"/>
              <a:t>;</a:t>
            </a:r>
          </a:p>
          <a:p>
            <a:r>
              <a:rPr lang="ru-RU" sz="2800" dirty="0" smtClean="0"/>
              <a:t>Защищает и буферизирует все жизненно-важные органы</a:t>
            </a:r>
            <a:r>
              <a:rPr lang="en-US" sz="2800" dirty="0" smtClean="0"/>
              <a:t>;</a:t>
            </a:r>
          </a:p>
          <a:p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928670"/>
            <a:ext cx="4038600" cy="5426255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Помогает преобразовывать пищу в энергию</a:t>
            </a:r>
            <a:r>
              <a:rPr lang="en-US" sz="2800" dirty="0" smtClean="0"/>
              <a:t>;</a:t>
            </a:r>
          </a:p>
          <a:p>
            <a:r>
              <a:rPr lang="ru-RU" sz="2800" dirty="0" smtClean="0"/>
              <a:t>Помогает питательным веществам усваиваться органами</a:t>
            </a:r>
            <a:r>
              <a:rPr lang="en-US" sz="2800" dirty="0" smtClean="0"/>
              <a:t>;</a:t>
            </a:r>
          </a:p>
          <a:p>
            <a:r>
              <a:rPr lang="ru-RU" sz="2800" dirty="0" smtClean="0"/>
              <a:t>Выводит шлаки и отходы процессов.</a:t>
            </a:r>
            <a:endParaRPr lang="ru-RU" sz="2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Физиологическое значение воды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00174"/>
            <a:ext cx="3571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Запасы пресной воды сосредоточены в ледниках, реках, озерах, водохранилищах и в подземных водоносных горизонтах, но их мощности ограничены. Организм человека на 63 —65 % состоит из воды. Она является его внутренней средой, универсальным растворителем пищевых веществ, с ее помощью осуществляются процессы терморегуляции путем испарения пота. </a:t>
            </a:r>
            <a:endParaRPr lang="ru-RU" sz="2000" dirty="0"/>
          </a:p>
        </p:txBody>
      </p:sp>
      <p:pic>
        <p:nvPicPr>
          <p:cNvPr id="5" name="Рисунок 4" descr="вода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2285992"/>
            <a:ext cx="4679291" cy="3429024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Гигиеническое значение воды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357299"/>
            <a:ext cx="71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Без воды организм человека в среднем может обойтись только в течение 5 суток за счет расхода собственной эндогенной воды, которая образуется при окислении запасных жиров. В городах с централизованным водоснабжением на одного человека в сутки подается 326 л воды. Из этого количества только 1,5 — 2,0 л идут на физиологические нужды, а остальное количество расходуется на приготовление пищи, поддержание чистоты тела и рук, чистоты жилища, закаливающие процедуры, стирку одежды. </a:t>
            </a:r>
            <a:endParaRPr lang="ru-RU" sz="24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14356"/>
            <a:ext cx="8305800" cy="121444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Народно-хозяйственное значение воды</a:t>
            </a:r>
            <a:endParaRPr lang="ru-RU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928802"/>
            <a:ext cx="7786742" cy="4974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Огромные количества воды расходуются промышленностью и сельским хозяйством (на орошение). Именно они являются основными потребителями воды на планете, причем чаще всего промышленность возвращает в окружающую среду отработанную, загрязненную воду. Предприятия пищевой промышленности расходуют очень много питьевой воды, а металлургия — технической воды, которая по ходу технологических процессов расходуется на охлаждение. </a:t>
            </a:r>
            <a:endParaRPr lang="ru-RU" sz="28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8586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Рекреационное и лечебно-оздоровительное значение воды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71546"/>
            <a:ext cx="47863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Рекреационное и  лечебно-оздоровительное значение воды состоит в том, что в теплое время года люди охотно используют  </a:t>
            </a:r>
          </a:p>
          <a:p>
            <a:r>
              <a:rPr lang="ru-RU" sz="2400" dirty="0" smtClean="0"/>
              <a:t>поверхностные водоисточники в оздоровительных целях, отдыхая и закаливаясь во время купания в реках, озерах, прудах, а также в морях, а зимой — в искусственных бассейнах. Наличие водных объектов в населенных пунктах с этих позиций расценивается положительно. </a:t>
            </a:r>
            <a:endParaRPr lang="ru-RU" sz="2400" dirty="0"/>
          </a:p>
        </p:txBody>
      </p:sp>
      <p:pic>
        <p:nvPicPr>
          <p:cNvPr id="4" name="Рисунок 3" descr="вода 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000240"/>
            <a:ext cx="4000528" cy="400052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07157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Эстетическое значение</a:t>
            </a:r>
            <a:endParaRPr lang="ru-RU" sz="6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85860"/>
            <a:ext cx="371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Велико также и эстетическое значение водных объектов. Города, отличающиеся изобилием воды, считаются шедеврами градостроительства. Примерами могут служить Венеция и Санкт-Петербург.</a:t>
            </a:r>
            <a:endParaRPr lang="ru-RU" sz="2800" dirty="0"/>
          </a:p>
        </p:txBody>
      </p:sp>
      <p:pic>
        <p:nvPicPr>
          <p:cNvPr id="4" name="Рисунок 3" descr="пит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2214554"/>
            <a:ext cx="4445031" cy="3071834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747</TotalTime>
  <Words>1746</Words>
  <Application>Microsoft Office PowerPoint</Application>
  <PresentationFormat>Экран (4:3)</PresentationFormat>
  <Paragraphs>96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Поток</vt:lpstr>
      <vt:lpstr>ГИГИЕНИЧЕСКИЕ ТРЕБОВАНИЯ К КАЧЕСТВУ ПИТЬЕВОЙ ВОДЫ.</vt:lpstr>
      <vt:lpstr>Слайд 2</vt:lpstr>
      <vt:lpstr>Слайд 3</vt:lpstr>
      <vt:lpstr>Функции воды:</vt:lpstr>
      <vt:lpstr>Физиологическое значение воды</vt:lpstr>
      <vt:lpstr>Гигиеническое значение воды</vt:lpstr>
      <vt:lpstr>Народно-хозяйственное значение воды</vt:lpstr>
      <vt:lpstr>Рекреационное и лечебно-оздоровительное значение воды</vt:lpstr>
      <vt:lpstr>Эстетическое значение</vt:lpstr>
      <vt:lpstr>Питьевая вода</vt:lpstr>
      <vt:lpstr>Требования к качеству воды</vt:lpstr>
      <vt:lpstr>Органолептические свойства воды</vt:lpstr>
      <vt:lpstr>Цвет и запах воды</vt:lpstr>
      <vt:lpstr>Вкус и температура</vt:lpstr>
      <vt:lpstr>Химический состав воды</vt:lpstr>
      <vt:lpstr>Органические вещества</vt:lpstr>
      <vt:lpstr>Окисляемость воды</vt:lpstr>
      <vt:lpstr>Жесткость воды</vt:lpstr>
      <vt:lpstr>Соли железа и фтор</vt:lpstr>
      <vt:lpstr>Методы улучшения качества воды</vt:lpstr>
      <vt:lpstr>Слайд 21</vt:lpstr>
      <vt:lpstr>Слайд 22</vt:lpstr>
      <vt:lpstr>Слайд 23</vt:lpstr>
      <vt:lpstr>Слайд 24</vt:lpstr>
      <vt:lpstr>Слайд 25</vt:lpstr>
      <vt:lpstr>Специальные способы улучшения качества воды</vt:lpstr>
      <vt:lpstr>Слайд 27</vt:lpstr>
      <vt:lpstr>Слайд 28</vt:lpstr>
      <vt:lpstr>Слайд 29</vt:lpstr>
      <vt:lpstr>Заключение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43</cp:revision>
  <dcterms:created xsi:type="dcterms:W3CDTF">2020-04-01T00:14:24Z</dcterms:created>
  <dcterms:modified xsi:type="dcterms:W3CDTF">2020-04-01T12:41:30Z</dcterms:modified>
</cp:coreProperties>
</file>